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9" r:id="rId6"/>
    <p:sldId id="269" r:id="rId7"/>
    <p:sldId id="266" r:id="rId8"/>
    <p:sldId id="257" r:id="rId9"/>
    <p:sldId id="260" r:id="rId10"/>
    <p:sldId id="261" r:id="rId11"/>
    <p:sldId id="262" r:id="rId12"/>
    <p:sldId id="264" r:id="rId13"/>
    <p:sldId id="263" r:id="rId14"/>
    <p:sldId id="265" r:id="rId15"/>
    <p:sldId id="258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E00"/>
    <a:srgbClr val="C096C8"/>
    <a:srgbClr val="385023"/>
    <a:srgbClr val="00960B"/>
    <a:srgbClr val="461EFF"/>
    <a:srgbClr val="C7E7FD"/>
    <a:srgbClr val="3B5C6A"/>
    <a:srgbClr val="385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8BE65-E0C7-484F-847B-C20F15701C99}" v="56" dt="2022-12-06T02:04:07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A42CD-66B8-49F0-B3E0-EDCF734603F8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35D10-6B86-4B73-8165-FA7C46616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6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35D10-6B86-4B73-8165-FA7C466165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2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E2415-06FB-4011-267C-054862D73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52ADB-DD23-B922-2F53-0A609A313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B2C18-B273-5F8A-AF55-D019277E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4374A-4271-CD91-CA1C-286F1982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A0C4F-5BC4-0BD2-E0E0-BC53A269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A138-25E7-5855-4BB5-81E0C99C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5D60C-478A-5E05-D5FA-8EE1A6A9C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D77ED-7D81-943F-6072-F3279E37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0FCB3-A64D-FE3B-A7A0-960B97F2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498BD-2B9F-459A-6550-E0A51356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3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0E169-9015-57E6-A7FD-213540F18B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24847-7988-8195-CA89-8B1737E36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D7D3-CE84-5A53-3B9A-C51F3A98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FBB97-88E3-AF72-E5C4-4515B202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E192D-DD71-D3C2-89EC-D075ED0A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1861-2C2E-93AD-838E-A174DAB5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EDF47-82FB-0059-E00E-CD17F224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FA25-4231-1892-8EF0-90DF8B91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87D23-700B-D828-6B0C-5359EC08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710AF-C59E-1613-510C-087201F3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90EB-3422-7B04-4E98-4E4069F1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B16BA-93A3-FC4D-0E7D-B0AB50783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4E2F2-7414-305C-8F19-5F0F875F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15E20-B413-A999-D7A3-BF74FCB6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2BB5A-C450-A574-43B3-152A7A99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9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24AC-BCB8-78FC-E6C5-41BCC21D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E97F9-2204-E918-A9D5-395E05D35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25565-773F-46BD-662B-4E218E57F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922B-F774-6BB4-A52B-E6CEB22E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B3FA6-90ED-49DA-1C0C-63DA2C7FD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3DD2E-2A25-BB95-3272-B05B86C1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25ED-F39D-7167-4776-6102865C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F310D-3325-E63C-487A-1A80780C1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6349A-72C7-4222-B9A2-A5945BCD9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5A0AC-D9FC-03E1-4462-615ECECAB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F7F894-5B10-4DA8-F5F2-3C683C3F8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35C6E-A84F-2BD8-628D-D1D90070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2BD9A-9018-DDE2-3E3C-928CCB04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C01B1-B4B0-CABD-B155-174F3C58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469F-6303-F279-7558-7022DFF4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A906A-E4F8-2F61-26A6-58FD6E59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C383A-4D80-3C19-D039-DE5BA704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30C3-A537-F835-D904-72D1B076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0B262-EF20-BE4A-D273-424738DA4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A69C2-D7E2-4AC0-591C-B125BB51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EF18-A38C-7545-D765-DC180C0D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68DB-BCCA-F61F-25FF-F6365EC6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C3CA-2511-BA2B-238F-A66EF467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6B116C-990B-37C2-7F9A-5ED4CD55A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A4E55-DB3B-0FBE-AEE7-325130599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0BEC3-8B55-9598-BA81-5DEA18B2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66CA5-73CF-6204-DA7A-483A7D1BF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3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2927-A54A-1C31-1F8D-38C6FC16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A3F7C-E99C-6263-EBB9-8431462D6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FF801-5486-A628-DB5C-466B4F50E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F108A-7652-BE2F-23D4-5F8CFB70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CA72F-5671-3B85-92B1-6028EFB2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72EFD-8D32-BF3B-76DB-537F58EE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6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D870F-E758-9B3C-F054-6BE9F18A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5B669-67EB-0671-A1A4-4797EFCC8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FAAA4-8D2E-EB6A-E92F-78EF65615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1E32F-4595-4D2B-92E0-179CB68F6B11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79FA9-4613-74BE-E8E8-D036FCA21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CD55D-FCB3-E95C-962B-CFCD0585A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1F02C-BE23-45C5-83CE-B9857631E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3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D94A4-B5F4-1593-7C25-27564EB88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B3571-8378-8A55-64B4-DC040E110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Raytracing in Haskell</a:t>
            </a:r>
            <a:endParaRPr lang="en-US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6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149BB-C3C8-C8C8-7A41-3EB0AA71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0" y="364434"/>
            <a:ext cx="9178939" cy="61291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D116A-5519-9745-4949-BE5AAD5B43B5}"/>
              </a:ext>
            </a:extLst>
          </p:cNvPr>
          <p:cNvSpPr txBox="1"/>
          <p:nvPr/>
        </p:nvSpPr>
        <p:spPr>
          <a:xfrm>
            <a:off x="9654205" y="4785688"/>
            <a:ext cx="23522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Refraction is deterministic</a:t>
            </a:r>
          </a:p>
          <a:p>
            <a:r>
              <a:rPr lang="en-US" dirty="0"/>
              <a:t>Describes light ray moving between different mediums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1DC5A-AD02-5621-29E8-11DEDF67977A}"/>
              </a:ext>
            </a:extLst>
          </p:cNvPr>
          <p:cNvSpPr txBox="1"/>
          <p:nvPr/>
        </p:nvSpPr>
        <p:spPr>
          <a:xfrm>
            <a:off x="9654205" y="3723858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Heavily monadic to support fast random numbers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D6C24-84A2-A200-7DA4-F5B20620992A}"/>
              </a:ext>
            </a:extLst>
          </p:cNvPr>
          <p:cNvSpPr txBox="1"/>
          <p:nvPr/>
        </p:nvSpPr>
        <p:spPr>
          <a:xfrm>
            <a:off x="9654208" y="364434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implementation of ‘</a:t>
            </a:r>
            <a:r>
              <a:rPr lang="en-US" dirty="0" err="1"/>
              <a:t>Scatterable</a:t>
            </a:r>
            <a:r>
              <a:rPr lang="en-US" dirty="0"/>
              <a:t>’ decides material 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B24DB-7A47-87CE-CA65-BC91AD5536BE}"/>
              </a:ext>
            </a:extLst>
          </p:cNvPr>
          <p:cNvSpPr txBox="1"/>
          <p:nvPr/>
        </p:nvSpPr>
        <p:spPr>
          <a:xfrm>
            <a:off x="9654207" y="1323199"/>
            <a:ext cx="2352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Lambertian, Metal, and Dielectrics approximate physical materials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8380B-2856-4534-39BA-E891DFED88F1}"/>
              </a:ext>
            </a:extLst>
          </p:cNvPr>
          <p:cNvSpPr txBox="1"/>
          <p:nvPr/>
        </p:nvSpPr>
        <p:spPr>
          <a:xfrm>
            <a:off x="9654206" y="2662028"/>
            <a:ext cx="235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JustRefractive</a:t>
            </a:r>
            <a:r>
              <a:rPr lang="en-US" dirty="0"/>
              <a:t> is a prototype for Dielectric materials</a:t>
            </a:r>
          </a:p>
        </p:txBody>
      </p:sp>
    </p:spTree>
    <p:extLst>
      <p:ext uri="{BB962C8B-B14F-4D97-AF65-F5344CB8AC3E}">
        <p14:creationId xmlns:p14="http://schemas.microsoft.com/office/powerpoint/2010/main" val="131188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7D02-AC9D-D58D-75CC-F7374441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signorm vs. normalize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99EF8-12E6-41A7-B10C-F0D8E258F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signorm normalizes vector without checking that norm is nonzero</a:t>
            </a:r>
          </a:p>
          <a:p>
            <a:r>
              <a:rPr lang="en-US" dirty="0"/>
              <a:t>normalize is safer, but if you can get away with signorm…</a:t>
            </a:r>
          </a:p>
          <a:p>
            <a:endParaRPr lang="en-US" dirty="0"/>
          </a:p>
          <a:p>
            <a:r>
              <a:rPr lang="en-US" dirty="0"/>
              <a:t>By ensuring random vectors are far from zero, checks can be removed from hot sections of the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0E51-E3F6-E775-0558-2EC532C60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24" y="2819315"/>
            <a:ext cx="8345065" cy="609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31A25-6C9F-CC1A-EB95-55A6A3A1E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24" y="4123877"/>
            <a:ext cx="612543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DA3D6C3-1DFF-BB11-42F2-89762C49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99182"/>
            <a:ext cx="8878539" cy="1991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EBA6AD-6D77-79BE-E780-1992FF1D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B85CB-0FD2-EE19-20BF-EF02FAA3B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537"/>
            <a:ext cx="10823713" cy="4098925"/>
          </a:xfrm>
        </p:spPr>
        <p:txBody>
          <a:bodyPr/>
          <a:lstStyle/>
          <a:p>
            <a:r>
              <a:rPr lang="en-US" dirty="0"/>
              <a:t>Use rejection sampling to filter degenerate rays</a:t>
            </a:r>
          </a:p>
          <a:p>
            <a:r>
              <a:rPr lang="en-US" dirty="0"/>
              <a:t>Force deep evaluation of light propagation code</a:t>
            </a:r>
          </a:p>
          <a:p>
            <a:r>
              <a:rPr lang="en-US" dirty="0"/>
              <a:t>Result will always be used</a:t>
            </a:r>
          </a:p>
          <a:p>
            <a:r>
              <a:rPr lang="en-US" dirty="0"/>
              <a:t>Small change to program speed, but 100x less memory</a:t>
            </a:r>
          </a:p>
          <a:p>
            <a:r>
              <a:rPr lang="en-US" dirty="0"/>
              <a:t>(IMPORTANT!!) Parallel strategies for 9x speedup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922424-BB9A-B1AD-73AA-CA4DD211E645}"/>
              </a:ext>
            </a:extLst>
          </p:cNvPr>
          <p:cNvCxnSpPr/>
          <p:nvPr/>
        </p:nvCxnSpPr>
        <p:spPr>
          <a:xfrm>
            <a:off x="1143000" y="6464300"/>
            <a:ext cx="4543425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AB8925B-7CA6-4C35-640A-BCB6BBD0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585" y="510274"/>
            <a:ext cx="3709356" cy="21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2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0A4E929-C990-0838-2182-52852A03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811" y="1165040"/>
            <a:ext cx="5525310" cy="4932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36ED2-7464-AF91-DE04-E2D590A1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11" y="0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Cost Centers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0B8D2-A43F-4291-9490-D0260FDEC393}"/>
              </a:ext>
            </a:extLst>
          </p:cNvPr>
          <p:cNvSpPr txBox="1"/>
          <p:nvPr/>
        </p:nvSpPr>
        <p:spPr>
          <a:xfrm>
            <a:off x="223777" y="3362827"/>
            <a:ext cx="3733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all time should be spent</a:t>
            </a:r>
          </a:p>
          <a:p>
            <a:r>
              <a:rPr lang="en-US" dirty="0"/>
              <a:t>calculating ray intersections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Small improvements to hit make large</a:t>
            </a:r>
            <a:br>
              <a:rPr lang="en-US" dirty="0"/>
            </a:br>
            <a:r>
              <a:rPr lang="en-US" dirty="0"/>
              <a:t>impacts on execution time, especially</a:t>
            </a:r>
            <a:br>
              <a:rPr lang="en-US" dirty="0"/>
            </a:br>
            <a:r>
              <a:rPr lang="en-US" dirty="0"/>
              <a:t>for high detail images</a:t>
            </a:r>
          </a:p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5D9FFA-62A3-0273-8070-59D491D41621}"/>
              </a:ext>
            </a:extLst>
          </p:cNvPr>
          <p:cNvCxnSpPr>
            <a:cxnSpLocks/>
          </p:cNvCxnSpPr>
          <p:nvPr/>
        </p:nvCxnSpPr>
        <p:spPr>
          <a:xfrm flipH="1">
            <a:off x="9155952" y="2589274"/>
            <a:ext cx="733926" cy="2799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CCDE78-7F7E-9002-DFE8-C77BD5C5BC2E}"/>
              </a:ext>
            </a:extLst>
          </p:cNvPr>
          <p:cNvSpPr txBox="1"/>
          <p:nvPr/>
        </p:nvSpPr>
        <p:spPr>
          <a:xfrm>
            <a:off x="9025165" y="2006754"/>
            <a:ext cx="2816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nearRoot always used,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farRoot is 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83763-A280-8867-E0C4-09DB359F9232}"/>
              </a:ext>
            </a:extLst>
          </p:cNvPr>
          <p:cNvSpPr txBox="1"/>
          <p:nvPr/>
        </p:nvSpPr>
        <p:spPr>
          <a:xfrm>
            <a:off x="223777" y="1894318"/>
            <a:ext cx="5412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Profiling necessary to make nontrivial output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Where is laziness useful vs. useless?</a:t>
            </a:r>
          </a:p>
          <a:p>
            <a:endParaRPr lang="en-US" dirty="0"/>
          </a:p>
          <a:p>
            <a:r>
              <a:rPr lang="en-US" dirty="0"/>
              <a:t>If you know result will be used, why not evaluate now?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1E549-A775-8A3D-FA93-545B746979F7}"/>
              </a:ext>
            </a:extLst>
          </p:cNvPr>
          <p:cNvSpPr txBox="1"/>
          <p:nvPr/>
        </p:nvSpPr>
        <p:spPr>
          <a:xfrm>
            <a:off x="223777" y="510788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Before replacing normalize with signorm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5C95E9-0889-6F15-027B-A7752CCC174D}"/>
              </a:ext>
            </a:extLst>
          </p:cNvPr>
          <p:cNvSpPr txBox="1"/>
          <p:nvPr/>
        </p:nvSpPr>
        <p:spPr>
          <a:xfrm>
            <a:off x="223777" y="5154193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After replacing normalize with signorm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479CCA-9202-0D7B-4C76-B3DF8797F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7" y="5523525"/>
            <a:ext cx="5507603" cy="952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85FE1E-5859-1CF4-9900-1EEFC815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15" y="872615"/>
            <a:ext cx="5449265" cy="8697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0EF5F3-DE9C-7C00-3209-2138049D5EAE}"/>
              </a:ext>
            </a:extLst>
          </p:cNvPr>
          <p:cNvSpPr txBox="1"/>
          <p:nvPr/>
        </p:nvSpPr>
        <p:spPr>
          <a:xfrm>
            <a:off x="5967456" y="730186"/>
            <a:ext cx="41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224453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colorful balloons&#10;&#10;Description automatically generated with low confidence">
            <a:extLst>
              <a:ext uri="{FF2B5EF4-FFF2-40B4-BE49-F238E27FC236}">
                <a16:creationId xmlns:a16="http://schemas.microsoft.com/office/drawing/2014/main" id="{FC2A491A-828A-6776-3FBC-8FDE4E5E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8505D-8E9F-C18C-D587-5FA86387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Question and Answer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95954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00F03C-FE47-C12C-3425-606EE2C3A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4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0DC20-E4DD-5CE8-02CD-765483B5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Design considerations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68DC-6807-3CE6-4F46-E582DADA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5177452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Fast random numbers</a:t>
            </a:r>
          </a:p>
          <a:p>
            <a:r>
              <a:rPr lang="en-US" sz="1800" dirty="0"/>
              <a:t>Laziness</a:t>
            </a:r>
          </a:p>
          <a:p>
            <a:r>
              <a:rPr lang="en-US" sz="1800" dirty="0"/>
              <a:t>Low level or high level?</a:t>
            </a:r>
          </a:p>
          <a:p>
            <a:r>
              <a:rPr lang="en-US" sz="1800" dirty="0"/>
              <a:t>Which parts of the code will be the ‘hottest’?</a:t>
            </a:r>
          </a:p>
          <a:p>
            <a:r>
              <a:rPr lang="en-US" sz="1800" dirty="0"/>
              <a:t>Take advantage of parallelism?</a:t>
            </a:r>
          </a:p>
          <a:p>
            <a:r>
              <a:rPr lang="en-US" sz="1800" dirty="0"/>
              <a:t>Decided against low level or unsafe libraries– not Haskell enough. Use linear instead of vector</a:t>
            </a:r>
          </a:p>
        </p:txBody>
      </p:sp>
    </p:spTree>
    <p:extLst>
      <p:ext uri="{BB962C8B-B14F-4D97-AF65-F5344CB8AC3E}">
        <p14:creationId xmlns:p14="http://schemas.microsoft.com/office/powerpoint/2010/main" val="68680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18C98-DAF3-A5C2-84E7-406F3C5E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7883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0DC20-E4DD-5CE8-02CD-765483B5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Outline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568DC-6807-3CE6-4F46-E582DADA7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Design overview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Introduction to raytracing and Physically Based Rendering (PBR)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Implementation details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Profiling and optimization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Q&amp;A Section</a:t>
            </a:r>
          </a:p>
        </p:txBody>
      </p:sp>
    </p:spTree>
    <p:extLst>
      <p:ext uri="{BB962C8B-B14F-4D97-AF65-F5344CB8AC3E}">
        <p14:creationId xmlns:p14="http://schemas.microsoft.com/office/powerpoint/2010/main" val="2469917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A8CA0-8B4C-DAE4-E709-2FE7CD4F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898B8-B92F-FB49-EF97-A02FBBCE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– a linear algebra library treating vectors as functors</a:t>
            </a:r>
          </a:p>
          <a:p>
            <a:r>
              <a:rPr lang="en-US" dirty="0" err="1"/>
              <a:t>mwc</a:t>
            </a:r>
            <a:r>
              <a:rPr lang="en-US" dirty="0"/>
              <a:t>-random – extends random with a fast PRNG</a:t>
            </a:r>
            <a:br>
              <a:rPr lang="en-US" dirty="0"/>
            </a:br>
            <a:r>
              <a:rPr lang="en-US" dirty="0"/>
              <a:t>	stateful, monadic interface</a:t>
            </a:r>
          </a:p>
          <a:p>
            <a:r>
              <a:rPr lang="en-US" dirty="0"/>
              <a:t>random – dependency of </a:t>
            </a:r>
            <a:r>
              <a:rPr lang="en-US" dirty="0" err="1"/>
              <a:t>mwc</a:t>
            </a:r>
            <a:r>
              <a:rPr lang="en-US" dirty="0"/>
              <a:t>-random</a:t>
            </a:r>
          </a:p>
          <a:p>
            <a:r>
              <a:rPr lang="en-US" dirty="0" err="1"/>
              <a:t>deepseq</a:t>
            </a:r>
            <a:r>
              <a:rPr lang="en-US" dirty="0"/>
              <a:t> – force entire expressions to evaluate</a:t>
            </a:r>
            <a:br>
              <a:rPr lang="en-US" dirty="0"/>
            </a:br>
            <a:r>
              <a:rPr lang="en-US" dirty="0"/>
              <a:t>	useful for eliminating memory leaks</a:t>
            </a:r>
          </a:p>
          <a:p>
            <a:r>
              <a:rPr lang="en-US" dirty="0"/>
              <a:t>AC-PPM – write color data to ppm output</a:t>
            </a:r>
            <a:br>
              <a:rPr lang="en-US" dirty="0"/>
            </a:br>
            <a:r>
              <a:rPr lang="en-US" dirty="0"/>
              <a:t>	could be replaced with glossy for </a:t>
            </a:r>
            <a:r>
              <a:rPr lang="en-US" dirty="0" err="1"/>
              <a:t>jpgeq</a:t>
            </a:r>
            <a:r>
              <a:rPr lang="en-US" dirty="0"/>
              <a:t> or </a:t>
            </a:r>
            <a:r>
              <a:rPr lang="en-US" dirty="0" err="1"/>
              <a:t>png</a:t>
            </a:r>
            <a:endParaRPr lang="en-US" dirty="0"/>
          </a:p>
          <a:p>
            <a:r>
              <a:rPr lang="en-US" dirty="0"/>
              <a:t>parallel – allow for parallel evaluation</a:t>
            </a:r>
            <a:br>
              <a:rPr lang="en-US" dirty="0"/>
            </a:br>
            <a:r>
              <a:rPr lang="en-US" dirty="0"/>
              <a:t>	rendering is “embarrassingly parallel”</a:t>
            </a:r>
          </a:p>
        </p:txBody>
      </p:sp>
    </p:spTree>
    <p:extLst>
      <p:ext uri="{BB962C8B-B14F-4D97-AF65-F5344CB8AC3E}">
        <p14:creationId xmlns:p14="http://schemas.microsoft.com/office/powerpoint/2010/main" val="278396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DFF0-1FDF-18CD-87DE-D07C236E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82" y="270035"/>
            <a:ext cx="10515600" cy="1325563"/>
          </a:xfrm>
        </p:spPr>
        <p:txBody>
          <a:bodyPr/>
          <a:lstStyle/>
          <a:p>
            <a:r>
              <a:rPr lang="en-US" dirty="0"/>
              <a:t>Global Illumination and Caustics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18A97C-E2E6-C112-7380-DDDEB50C52F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604891" y="3670000"/>
            <a:ext cx="734460" cy="10777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95F17FE-9035-5C3B-0DD0-704B02769D45}"/>
              </a:ext>
            </a:extLst>
          </p:cNvPr>
          <p:cNvSpPr/>
          <p:nvPr/>
        </p:nvSpPr>
        <p:spPr>
          <a:xfrm>
            <a:off x="2204645" y="2949799"/>
            <a:ext cx="800492" cy="720201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8B9B083-B053-7A95-05B0-A8C1C441B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11" y="1690688"/>
            <a:ext cx="6163853" cy="33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AE4A5F-262B-8060-E596-F2E8BAA25AE4}"/>
              </a:ext>
            </a:extLst>
          </p:cNvPr>
          <p:cNvCxnSpPr>
            <a:cxnSpLocks/>
            <a:stCxn id="11" idx="0"/>
            <a:endCxn id="16" idx="5"/>
          </p:cNvCxnSpPr>
          <p:nvPr/>
        </p:nvCxnSpPr>
        <p:spPr>
          <a:xfrm flipH="1" flipV="1">
            <a:off x="4952488" y="4217145"/>
            <a:ext cx="303665" cy="268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E9F686F-8C33-EF42-D35E-3598DBFA6E39}"/>
              </a:ext>
            </a:extLst>
          </p:cNvPr>
          <p:cNvSpPr>
            <a:spLocks/>
          </p:cNvSpPr>
          <p:nvPr/>
        </p:nvSpPr>
        <p:spPr>
          <a:xfrm>
            <a:off x="4639949" y="3935955"/>
            <a:ext cx="366162" cy="329435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37DCA-65A5-6BF6-647C-D8EA75041D2F}"/>
              </a:ext>
            </a:extLst>
          </p:cNvPr>
          <p:cNvSpPr txBox="1">
            <a:spLocks/>
          </p:cNvSpPr>
          <p:nvPr/>
        </p:nvSpPr>
        <p:spPr>
          <a:xfrm>
            <a:off x="5701623" y="3474290"/>
            <a:ext cx="1732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Tinted green by light from the ground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2503C-DDDE-5E6D-0D60-15555513558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4318144" y="4327825"/>
            <a:ext cx="881063" cy="9763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8D3B5FF-2AE3-A753-2BCC-FD7DD423989A}"/>
              </a:ext>
            </a:extLst>
          </p:cNvPr>
          <p:cNvSpPr txBox="1">
            <a:spLocks/>
          </p:cNvSpPr>
          <p:nvPr/>
        </p:nvSpPr>
        <p:spPr>
          <a:xfrm>
            <a:off x="4879976" y="5288298"/>
            <a:ext cx="296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Illuminated by refracted light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BEFC3-15CD-CA07-5B7D-0357F6C24515}"/>
              </a:ext>
            </a:extLst>
          </p:cNvPr>
          <p:cNvSpPr>
            <a:spLocks/>
          </p:cNvSpPr>
          <p:nvPr/>
        </p:nvSpPr>
        <p:spPr>
          <a:xfrm>
            <a:off x="5074429" y="4485560"/>
            <a:ext cx="363448" cy="326994"/>
          </a:xfrm>
          <a:prstGeom prst="ellipse">
            <a:avLst/>
          </a:prstGeom>
          <a:solidFill>
            <a:srgbClr val="7A8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3B7F433-B66D-FEFA-28F1-4AB55907BCCB}"/>
              </a:ext>
            </a:extLst>
          </p:cNvPr>
          <p:cNvSpPr>
            <a:spLocks/>
          </p:cNvSpPr>
          <p:nvPr/>
        </p:nvSpPr>
        <p:spPr>
          <a:xfrm>
            <a:off x="6114477" y="1619237"/>
            <a:ext cx="363448" cy="3269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6714C4-A4EA-4599-E7CC-2BB35ACD1F69}"/>
              </a:ext>
            </a:extLst>
          </p:cNvPr>
          <p:cNvCxnSpPr>
            <a:cxnSpLocks/>
            <a:stCxn id="22" idx="4"/>
            <a:endCxn id="11" idx="0"/>
          </p:cNvCxnSpPr>
          <p:nvPr/>
        </p:nvCxnSpPr>
        <p:spPr>
          <a:xfrm flipH="1">
            <a:off x="5256153" y="1946231"/>
            <a:ext cx="1040048" cy="25393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DC9198-3B92-743C-E0A7-2474779E3640}"/>
              </a:ext>
            </a:extLst>
          </p:cNvPr>
          <p:cNvCxnSpPr>
            <a:cxnSpLocks/>
          </p:cNvCxnSpPr>
          <p:nvPr/>
        </p:nvCxnSpPr>
        <p:spPr>
          <a:xfrm flipH="1">
            <a:off x="4639949" y="1690688"/>
            <a:ext cx="515583" cy="1104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401BC7-4644-6606-3F2E-38B2FE000B99}"/>
              </a:ext>
            </a:extLst>
          </p:cNvPr>
          <p:cNvSpPr txBox="1">
            <a:spLocks/>
          </p:cNvSpPr>
          <p:nvPr/>
        </p:nvSpPr>
        <p:spPr>
          <a:xfrm>
            <a:off x="3144501" y="1902865"/>
            <a:ext cx="205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hit from the sky is a light blue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D19A52-5DFE-A885-B3B7-AF032BA72CBC}"/>
              </a:ext>
            </a:extLst>
          </p:cNvPr>
          <p:cNvSpPr>
            <a:spLocks/>
          </p:cNvSpPr>
          <p:nvPr/>
        </p:nvSpPr>
        <p:spPr>
          <a:xfrm>
            <a:off x="4936380" y="1619237"/>
            <a:ext cx="363448" cy="3269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1838AE-A762-EF89-8FFA-D7F7B753D3D4}"/>
              </a:ext>
            </a:extLst>
          </p:cNvPr>
          <p:cNvSpPr txBox="1">
            <a:spLocks/>
          </p:cNvSpPr>
          <p:nvPr/>
        </p:nvSpPr>
        <p:spPr>
          <a:xfrm>
            <a:off x="7914210" y="2386569"/>
            <a:ext cx="258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Shadows are dark because it’s unlikely rays will reflect into them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D9FB59-4512-70CE-C2C4-F4EC241003F1}"/>
              </a:ext>
            </a:extLst>
          </p:cNvPr>
          <p:cNvSpPr txBox="1">
            <a:spLocks/>
          </p:cNvSpPr>
          <p:nvPr/>
        </p:nvSpPr>
        <p:spPr>
          <a:xfrm>
            <a:off x="7914210" y="3474290"/>
            <a:ext cx="2587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Matte surfaces reflect toward a random unit vector</a:t>
            </a:r>
          </a:p>
          <a:p>
            <a:endParaRPr lang="en-US" dirty="0"/>
          </a:p>
          <a:p>
            <a:r>
              <a:rPr lang="en-US" dirty="0"/>
              <a:t>Reflective surfaces apply Snell’s law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Dielectrics account for refraction through different mediums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9A534-9965-4240-1ED7-8AC853A4C8C5}"/>
              </a:ext>
            </a:extLst>
          </p:cNvPr>
          <p:cNvSpPr txBox="1">
            <a:spLocks/>
          </p:cNvSpPr>
          <p:nvPr/>
        </p:nvSpPr>
        <p:spPr>
          <a:xfrm>
            <a:off x="483148" y="5406889"/>
            <a:ext cx="2531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color is mostly blue with a tinge of green from bounced light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44DF79-8833-84E3-83DF-E04D5CCD806E}"/>
              </a:ext>
            </a:extLst>
          </p:cNvPr>
          <p:cNvSpPr/>
          <p:nvPr/>
        </p:nvSpPr>
        <p:spPr>
          <a:xfrm>
            <a:off x="4052059" y="6228211"/>
            <a:ext cx="884321" cy="8241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40E997-EC1A-E06C-CD6D-8DAB095E0E0D}"/>
              </a:ext>
            </a:extLst>
          </p:cNvPr>
          <p:cNvSpPr/>
          <p:nvPr/>
        </p:nvSpPr>
        <p:spPr>
          <a:xfrm>
            <a:off x="4268627" y="6218017"/>
            <a:ext cx="475247" cy="372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F44632-37FF-D218-5907-7FDBDFD1A0DF}"/>
              </a:ext>
            </a:extLst>
          </p:cNvPr>
          <p:cNvCxnSpPr>
            <a:cxnSpLocks/>
            <a:stCxn id="16" idx="4"/>
          </p:cNvCxnSpPr>
          <p:nvPr/>
        </p:nvCxnSpPr>
        <p:spPr>
          <a:xfrm flipH="1">
            <a:off x="4503383" y="4265390"/>
            <a:ext cx="319647" cy="21781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BF1EA9-7BA6-6029-D6F6-95C29BF9ADBB}"/>
              </a:ext>
            </a:extLst>
          </p:cNvPr>
          <p:cNvCxnSpPr>
            <a:cxnSpLocks/>
          </p:cNvCxnSpPr>
          <p:nvPr/>
        </p:nvCxnSpPr>
        <p:spPr>
          <a:xfrm flipH="1">
            <a:off x="4507018" y="2761373"/>
            <a:ext cx="129377" cy="36431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00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0EE3-F68F-BB6A-1683-C767C7A5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rays for?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D310AB-11D3-F730-B141-4AFDAD284DDF}"/>
              </a:ext>
            </a:extLst>
          </p:cNvPr>
          <p:cNvSpPr/>
          <p:nvPr/>
        </p:nvSpPr>
        <p:spPr>
          <a:xfrm>
            <a:off x="6265832" y="-863839"/>
            <a:ext cx="3182352" cy="16974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D6C9AC-66D9-F895-932C-B28BEE5B19B9}"/>
              </a:ext>
            </a:extLst>
          </p:cNvPr>
          <p:cNvSpPr/>
          <p:nvPr/>
        </p:nvSpPr>
        <p:spPr>
          <a:xfrm>
            <a:off x="8475088" y="6267282"/>
            <a:ext cx="884321" cy="8241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202FE9-CF66-463F-E147-301BE40F66BE}"/>
              </a:ext>
            </a:extLst>
          </p:cNvPr>
          <p:cNvSpPr/>
          <p:nvPr/>
        </p:nvSpPr>
        <p:spPr>
          <a:xfrm>
            <a:off x="8679624" y="6306385"/>
            <a:ext cx="475247" cy="3729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8D1F1F-EC0B-B5D2-B664-4ECD67B88DF0}"/>
              </a:ext>
            </a:extLst>
          </p:cNvPr>
          <p:cNvCxnSpPr>
            <a:cxnSpLocks/>
            <a:stCxn id="3" idx="2"/>
            <a:endCxn id="8" idx="6"/>
          </p:cNvCxnSpPr>
          <p:nvPr/>
        </p:nvCxnSpPr>
        <p:spPr>
          <a:xfrm flipH="1">
            <a:off x="7857008" y="2553178"/>
            <a:ext cx="1618634" cy="154781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5546AC-D0AF-093C-358D-2C92A21B9545}"/>
              </a:ext>
            </a:extLst>
          </p:cNvPr>
          <p:cNvCxnSpPr>
            <a:cxnSpLocks/>
            <a:stCxn id="9" idx="4"/>
            <a:endCxn id="3" idx="2"/>
          </p:cNvCxnSpPr>
          <p:nvPr/>
        </p:nvCxnSpPr>
        <p:spPr>
          <a:xfrm>
            <a:off x="7857008" y="833655"/>
            <a:ext cx="1618634" cy="1719523"/>
          </a:xfrm>
          <a:prstGeom prst="straightConnector1">
            <a:avLst/>
          </a:prstGeom>
          <a:ln>
            <a:solidFill>
              <a:srgbClr val="0096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F70C86-25CB-ED83-CD15-0D0672176EFA}"/>
              </a:ext>
            </a:extLst>
          </p:cNvPr>
          <p:cNvCxnSpPr>
            <a:cxnSpLocks/>
            <a:stCxn id="8" idx="6"/>
            <a:endCxn id="11" idx="0"/>
          </p:cNvCxnSpPr>
          <p:nvPr/>
        </p:nvCxnSpPr>
        <p:spPr>
          <a:xfrm>
            <a:off x="7857008" y="4100990"/>
            <a:ext cx="1060240" cy="2205395"/>
          </a:xfrm>
          <a:prstGeom prst="straightConnector1">
            <a:avLst/>
          </a:prstGeom>
          <a:ln>
            <a:solidFill>
              <a:srgbClr val="3850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A225D93-6BF9-ECBD-AD80-A3559C7209C8}"/>
              </a:ext>
            </a:extLst>
          </p:cNvPr>
          <p:cNvSpPr txBox="1"/>
          <p:nvPr/>
        </p:nvSpPr>
        <p:spPr>
          <a:xfrm>
            <a:off x="607595" y="1907005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Ray color is the weighted average of previous bounces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C6917A-B51A-18F1-1AFE-BA567558652E}"/>
              </a:ext>
            </a:extLst>
          </p:cNvPr>
          <p:cNvSpPr txBox="1"/>
          <p:nvPr/>
        </p:nvSpPr>
        <p:spPr>
          <a:xfrm>
            <a:off x="607595" y="2316226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As light bounces between participating media, the wavelength of refracted rays changes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5BC571-5B7F-78E9-6306-349B6ECD1A18}"/>
              </a:ext>
            </a:extLst>
          </p:cNvPr>
          <p:cNvSpPr txBox="1"/>
          <p:nvPr/>
        </p:nvSpPr>
        <p:spPr>
          <a:xfrm>
            <a:off x="607595" y="2993557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First bounce from light source has the least impact on the result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905DC9-B87B-9DB5-5607-87E20422775F}"/>
              </a:ext>
            </a:extLst>
          </p:cNvPr>
          <p:cNvSpPr txBox="1"/>
          <p:nvPr/>
        </p:nvSpPr>
        <p:spPr>
          <a:xfrm>
            <a:off x="604394" y="5240459"/>
            <a:ext cx="582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colorAt</a:t>
            </a:r>
            <a:r>
              <a:rPr lang="en-US" dirty="0"/>
              <a:t> x  (n+1) = reflectivity * </a:t>
            </a:r>
            <a:r>
              <a:rPr lang="en-US" dirty="0" err="1"/>
              <a:t>weightedAverage</a:t>
            </a:r>
            <a:r>
              <a:rPr lang="en-US" dirty="0"/>
              <a:t>(</a:t>
            </a:r>
            <a:r>
              <a:rPr lang="en-US" dirty="0" err="1"/>
              <a:t>colorAt</a:t>
            </a:r>
            <a:r>
              <a:rPr lang="en-US" dirty="0"/>
              <a:t> x 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A68EB4-7C84-EDDD-C191-1896D26D0A96}"/>
              </a:ext>
            </a:extLst>
          </p:cNvPr>
          <p:cNvSpPr txBox="1"/>
          <p:nvPr/>
        </p:nvSpPr>
        <p:spPr>
          <a:xfrm>
            <a:off x="607595" y="3619321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Last bounce before camera lens has the most impact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6F417E-46D0-FF37-5BD4-0230A9DCADEF}"/>
              </a:ext>
            </a:extLst>
          </p:cNvPr>
          <p:cNvSpPr txBox="1"/>
          <p:nvPr/>
        </p:nvSpPr>
        <p:spPr>
          <a:xfrm>
            <a:off x="607595" y="4014877"/>
            <a:ext cx="543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Rays traced in reverse, start with most impactful bounce. Random sampling is important.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EF255B-0190-B37A-6F3F-22B6276610E2}"/>
              </a:ext>
            </a:extLst>
          </p:cNvPr>
          <p:cNvSpPr txBox="1"/>
          <p:nvPr/>
        </p:nvSpPr>
        <p:spPr>
          <a:xfrm>
            <a:off x="604394" y="4687432"/>
            <a:ext cx="543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To reduce variance, average multiple paths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536035-6780-9F19-8A61-A033BD180DE5}"/>
              </a:ext>
            </a:extLst>
          </p:cNvPr>
          <p:cNvSpPr>
            <a:spLocks/>
          </p:cNvSpPr>
          <p:nvPr/>
        </p:nvSpPr>
        <p:spPr>
          <a:xfrm>
            <a:off x="9475642" y="2062619"/>
            <a:ext cx="1090494" cy="981117"/>
          </a:xfrm>
          <a:prstGeom prst="ellipse">
            <a:avLst/>
          </a:prstGeom>
          <a:solidFill>
            <a:srgbClr val="7A8E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C8121D-3F5B-EEBB-3862-1468131EC331}"/>
              </a:ext>
            </a:extLst>
          </p:cNvPr>
          <p:cNvSpPr>
            <a:spLocks/>
          </p:cNvSpPr>
          <p:nvPr/>
        </p:nvSpPr>
        <p:spPr>
          <a:xfrm>
            <a:off x="6729978" y="3593997"/>
            <a:ext cx="1127030" cy="1013986"/>
          </a:xfrm>
          <a:prstGeom prst="ellipse">
            <a:avLst/>
          </a:prstGeom>
          <a:solidFill>
            <a:srgbClr val="3B5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0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011F56-0553-BAA1-36D1-CAF04A5A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174" cy="4052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8B986-C80A-63B2-38C4-133AB3F86DD1}"/>
              </a:ext>
            </a:extLst>
          </p:cNvPr>
          <p:cNvSpPr txBox="1"/>
          <p:nvPr/>
        </p:nvSpPr>
        <p:spPr>
          <a:xfrm>
            <a:off x="1490869" y="4052046"/>
            <a:ext cx="253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bounce, one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3F476-B0EB-18EF-C460-C2D7934A62AB}"/>
              </a:ext>
            </a:extLst>
          </p:cNvPr>
          <p:cNvSpPr txBox="1"/>
          <p:nvPr/>
        </p:nvSpPr>
        <p:spPr>
          <a:xfrm>
            <a:off x="1490869" y="4421378"/>
            <a:ext cx="384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Reflective surfaces need more bounces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8E67A-9177-6B55-E694-FD0D051D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74" y="-1"/>
            <a:ext cx="6095940" cy="4052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2E1F83-F851-9505-54E8-FA4B2548731C}"/>
              </a:ext>
            </a:extLst>
          </p:cNvPr>
          <p:cNvSpPr txBox="1"/>
          <p:nvPr/>
        </p:nvSpPr>
        <p:spPr>
          <a:xfrm>
            <a:off x="6785112" y="4052044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bounces, 100 samples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24C273-B9A3-4CE5-9882-F6E4C89D2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824" y="4961260"/>
            <a:ext cx="2569266" cy="15720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B4D870-753A-3987-89E1-58E6372316CA}"/>
              </a:ext>
            </a:extLst>
          </p:cNvPr>
          <p:cNvSpPr txBox="1"/>
          <p:nvPr/>
        </p:nvSpPr>
        <p:spPr>
          <a:xfrm>
            <a:off x="9859618" y="5100960"/>
            <a:ext cx="1994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shadows converge as sample count goes up</a:t>
            </a:r>
          </a:p>
        </p:txBody>
      </p:sp>
    </p:spTree>
    <p:extLst>
      <p:ext uri="{BB962C8B-B14F-4D97-AF65-F5344CB8AC3E}">
        <p14:creationId xmlns:p14="http://schemas.microsoft.com/office/powerpoint/2010/main" val="169240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5F63-35A6-E332-0183-D79405D4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4008500"/>
            <a:ext cx="4692650" cy="7432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100 samples, 2 bounces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8A851-614A-F876-8237-7596F57065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0"/>
            <a:ext cx="5988050" cy="400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60066-5080-6D86-5508-2469DBEA2F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21610" cy="40085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6CF302-1E71-BCB1-CB1E-549BA625951E}"/>
              </a:ext>
            </a:extLst>
          </p:cNvPr>
          <p:cNvSpPr txBox="1">
            <a:spLocks/>
          </p:cNvSpPr>
          <p:nvPr/>
        </p:nvSpPr>
        <p:spPr>
          <a:xfrm>
            <a:off x="7315200" y="4008500"/>
            <a:ext cx="4692650" cy="743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100 samples, 50 bounces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1CD0A3-6AA1-C891-0150-A9BC61B6A963}"/>
              </a:ext>
            </a:extLst>
          </p:cNvPr>
          <p:cNvCxnSpPr>
            <a:cxnSpLocks/>
          </p:cNvCxnSpPr>
          <p:nvPr/>
        </p:nvCxnSpPr>
        <p:spPr>
          <a:xfrm>
            <a:off x="8807450" y="1022350"/>
            <a:ext cx="60960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4DBB6DE-0D79-0A3E-96D7-0699D3721FD0}"/>
              </a:ext>
            </a:extLst>
          </p:cNvPr>
          <p:cNvSpPr txBox="1"/>
          <p:nvPr/>
        </p:nvSpPr>
        <p:spPr>
          <a:xfrm>
            <a:off x="7323441" y="438150"/>
            <a:ext cx="395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Refracted light</a:t>
            </a:r>
            <a:br>
              <a:rPr lang="en-US" dirty="0"/>
            </a:br>
            <a:r>
              <a:rPr lang="en-US" dirty="0"/>
              <a:t>eliminates shadows as bounces increase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7AB43B-AB87-9355-E214-50F535591B0D}"/>
              </a:ext>
            </a:extLst>
          </p:cNvPr>
          <p:cNvCxnSpPr>
            <a:cxnSpLocks/>
          </p:cNvCxnSpPr>
          <p:nvPr/>
        </p:nvCxnSpPr>
        <p:spPr>
          <a:xfrm>
            <a:off x="2715990" y="1049944"/>
            <a:ext cx="609600" cy="120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ED72F1-FD02-EFB6-C518-C00C7E7B1A6B}"/>
              </a:ext>
            </a:extLst>
          </p:cNvPr>
          <p:cNvSpPr txBox="1"/>
          <p:nvPr/>
        </p:nvSpPr>
        <p:spPr>
          <a:xfrm>
            <a:off x="1231981" y="465744"/>
            <a:ext cx="3741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Fewer bounces means less refraction</a:t>
            </a:r>
          </a:p>
          <a:p>
            <a:r>
              <a:rPr lang="en-US" dirty="0"/>
              <a:t>Reflective surface behaves like matte</a:t>
            </a:r>
          </a:p>
        </p:txBody>
      </p:sp>
    </p:spTree>
    <p:extLst>
      <p:ext uri="{BB962C8B-B14F-4D97-AF65-F5344CB8AC3E}">
        <p14:creationId xmlns:p14="http://schemas.microsoft.com/office/powerpoint/2010/main" val="324605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6DF057-06D7-8E77-31B6-82AB907C5BA4}"/>
              </a:ext>
            </a:extLst>
          </p:cNvPr>
          <p:cNvSpPr/>
          <p:nvPr/>
        </p:nvSpPr>
        <p:spPr>
          <a:xfrm>
            <a:off x="0" y="1360988"/>
            <a:ext cx="12530890" cy="19190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232124-355D-CE3D-CA58-7167B63B297C}"/>
              </a:ext>
            </a:extLst>
          </p:cNvPr>
          <p:cNvSpPr/>
          <p:nvPr/>
        </p:nvSpPr>
        <p:spPr>
          <a:xfrm>
            <a:off x="-120316" y="4202279"/>
            <a:ext cx="12530890" cy="19190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2B1DD-2E0E-AACE-C801-4F6C236E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Jargon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0523E-50E7-0F1A-3096-0B59FE9EA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4599"/>
            <a:ext cx="10515600" cy="177181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Quadrance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is norm squared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quadrance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 = ||a||^2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Avoids sqrt operation when comparing length directly to another number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610323-9640-3C6A-AFF7-F1F256238104}"/>
              </a:ext>
            </a:extLst>
          </p:cNvPr>
          <p:cNvSpPr txBox="1">
            <a:spLocks/>
          </p:cNvSpPr>
          <p:nvPr/>
        </p:nvSpPr>
        <p:spPr>
          <a:xfrm>
            <a:off x="838200" y="4275890"/>
            <a:ext cx="10515600" cy="17718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Signorm normalizes vector without checking if it’s zero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signorm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^/ norm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vec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For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raytracer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it is easy to make sure vectors are nonzero, saving lots of computation</a:t>
            </a:r>
          </a:p>
        </p:txBody>
      </p:sp>
    </p:spTree>
    <p:extLst>
      <p:ext uri="{BB962C8B-B14F-4D97-AF65-F5344CB8AC3E}">
        <p14:creationId xmlns:p14="http://schemas.microsoft.com/office/powerpoint/2010/main" val="428020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04DC4293CE04E97E9CD06DD7C986A" ma:contentTypeVersion="13" ma:contentTypeDescription="Create a new document." ma:contentTypeScope="" ma:versionID="e551b7130f3e26688740e8ef92f3dded">
  <xsd:schema xmlns:xsd="http://www.w3.org/2001/XMLSchema" xmlns:xs="http://www.w3.org/2001/XMLSchema" xmlns:p="http://schemas.microsoft.com/office/2006/metadata/properties" xmlns:ns3="529d2488-6a48-4faf-a5db-70fbf88c4161" xmlns:ns4="9660d318-3239-4735-ac48-ab4a5e608256" targetNamespace="http://schemas.microsoft.com/office/2006/metadata/properties" ma:root="true" ma:fieldsID="cdbc6ae1467c986f1b996195d6c2dbc7" ns3:_="" ns4:_="">
    <xsd:import namespace="529d2488-6a48-4faf-a5db-70fbf88c4161"/>
    <xsd:import namespace="9660d318-3239-4735-ac48-ab4a5e6082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9d2488-6a48-4faf-a5db-70fbf88c41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60d318-3239-4735-ac48-ab4a5e60825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BD2B0E-AC77-481E-BFF1-6F62734D83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B8BEE7-F103-4510-8093-A7F8EE60EC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9d2488-6a48-4faf-a5db-70fbf88c4161"/>
    <ds:schemaRef ds:uri="9660d318-3239-4735-ac48-ab4a5e6082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7163A6-02E1-4692-9AA2-C10B76039207}">
  <ds:schemaRefs>
    <ds:schemaRef ds:uri="http://www.w3.org/XML/1998/namespace"/>
    <ds:schemaRef ds:uri="9660d318-3239-4735-ac48-ab4a5e608256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529d2488-6a48-4faf-a5db-70fbf88c416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629</Words>
  <Application>Microsoft Office PowerPoint</Application>
  <PresentationFormat>Widescreen</PresentationFormat>
  <Paragraphs>82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Raytracing in Haskell</vt:lpstr>
      <vt:lpstr>Design considerations</vt:lpstr>
      <vt:lpstr>Outline</vt:lpstr>
      <vt:lpstr>Dependencies</vt:lpstr>
      <vt:lpstr>Global Illumination and Caustics</vt:lpstr>
      <vt:lpstr>What are the rays for?</vt:lpstr>
      <vt:lpstr>PowerPoint Presentation</vt:lpstr>
      <vt:lpstr>PowerPoint Presentation</vt:lpstr>
      <vt:lpstr>Jargon explained</vt:lpstr>
      <vt:lpstr>PowerPoint Presentation</vt:lpstr>
      <vt:lpstr>signorm vs. normalize</vt:lpstr>
      <vt:lpstr>Optimizations</vt:lpstr>
      <vt:lpstr>Cost Centers</vt:lpstr>
      <vt:lpstr>Question and Answer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Raytracing in Haskell</dc:title>
  <dc:creator>Arthur Hertz</dc:creator>
  <cp:lastModifiedBy>Arthur Hertz</cp:lastModifiedBy>
  <cp:revision>4</cp:revision>
  <dcterms:created xsi:type="dcterms:W3CDTF">2022-11-28T22:45:55Z</dcterms:created>
  <dcterms:modified xsi:type="dcterms:W3CDTF">2022-12-06T02:40:15Z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0x01010028E04DC4293CE04E97E9CD06DD7C986A</vt:lpwstr>
  </property>
</Properties>
</file>